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310" r:id="rId4"/>
    <p:sldId id="311" r:id="rId5"/>
    <p:sldId id="312" r:id="rId6"/>
    <p:sldId id="257" r:id="rId7"/>
    <p:sldId id="293" r:id="rId8"/>
    <p:sldId id="288" r:id="rId9"/>
    <p:sldId id="290" r:id="rId10"/>
    <p:sldId id="291" r:id="rId11"/>
    <p:sldId id="314" r:id="rId12"/>
    <p:sldId id="315" r:id="rId13"/>
    <p:sldId id="316" r:id="rId14"/>
    <p:sldId id="31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BE"/>
    <a:srgbClr val="033F71"/>
    <a:srgbClr val="E3E3E2"/>
    <a:srgbClr val="71A3A2"/>
    <a:srgbClr val="618197"/>
    <a:srgbClr val="80929F"/>
    <a:srgbClr val="ACA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5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4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7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7"/>
          <a:stretch/>
        </p:blipFill>
        <p:spPr>
          <a:xfrm>
            <a:off x="-2" y="2850543"/>
            <a:ext cx="12192002" cy="347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994" y="1344451"/>
            <a:ext cx="10058400" cy="1031527"/>
          </a:xfr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IEC61850 KOMUNIKACIONI STANDARD U HIDROELEKTRANAMA – IMPLEMENTACIJA IEC61850 U HE PIVA</a:t>
            </a:r>
            <a:endParaRPr lang="sr-Latn-ME" sz="28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9360" y="5412063"/>
            <a:ext cx="5631790" cy="1110578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120000"/>
              </a:lnSpc>
            </a:pPr>
            <a:r>
              <a:rPr lang="sr-Latn-ME" sz="3400" b="1" dirty="0" smtClean="0">
                <a:solidFill>
                  <a:schemeClr val="accent4">
                    <a:lumMod val="50000"/>
                  </a:schemeClr>
                </a:solidFill>
              </a:rPr>
              <a:t>AUTORI</a:t>
            </a:r>
            <a:r>
              <a:rPr lang="en-US" sz="34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sr-Latn-ME" sz="3200" b="1" dirty="0">
                <a:solidFill>
                  <a:schemeClr val="accent4">
                    <a:lumMod val="50000"/>
                  </a:schemeClr>
                </a:solidFill>
              </a:rPr>
              <a:t>GOJKo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BLAGOJEVI</a:t>
            </a:r>
            <a:r>
              <a:rPr lang="sr-Latn-ME" sz="3200" b="1" dirty="0">
                <a:solidFill>
                  <a:schemeClr val="accent4">
                    <a:lumMod val="50000"/>
                  </a:schemeClr>
                </a:solidFill>
              </a:rPr>
              <a:t>Ć, </a:t>
            </a:r>
            <a:r>
              <a:rPr lang="sr-Latn-ME" sz="2600" b="1" dirty="0" smtClean="0">
                <a:solidFill>
                  <a:schemeClr val="accent4">
                    <a:lumMod val="50000"/>
                  </a:schemeClr>
                </a:solidFill>
              </a:rPr>
              <a:t>Dipl. El. Ing., </a:t>
            </a:r>
            <a:r>
              <a:rPr lang="sr-Latn-ME" sz="2900" b="1" dirty="0" smtClean="0">
                <a:solidFill>
                  <a:schemeClr val="accent4">
                    <a:lumMod val="50000"/>
                  </a:schemeClr>
                </a:solidFill>
              </a:rPr>
              <a:t>EPCG</a:t>
            </a:r>
            <a:r>
              <a:rPr lang="sr-Latn-ME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ME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IVAN VI</a:t>
            </a:r>
            <a:r>
              <a:rPr lang="sr-Latn-ME" sz="3200" b="1" dirty="0" smtClean="0">
                <a:solidFill>
                  <a:schemeClr val="accent4">
                    <a:lumMod val="50000"/>
                  </a:schemeClr>
                </a:solidFill>
              </a:rPr>
              <a:t>ŠIĆ</a:t>
            </a:r>
            <a:r>
              <a:rPr lang="sr-Latn-ME" sz="32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sr-Latn-ME" sz="2600" b="1" dirty="0">
                <a:solidFill>
                  <a:schemeClr val="accent4">
                    <a:lumMod val="50000"/>
                  </a:schemeClr>
                </a:solidFill>
              </a:rPr>
              <a:t>Dipl. El. </a:t>
            </a:r>
            <a:r>
              <a:rPr lang="sr-Latn-ME" sz="2600" b="1" dirty="0" smtClean="0">
                <a:solidFill>
                  <a:schemeClr val="accent4">
                    <a:lumMod val="50000"/>
                  </a:schemeClr>
                </a:solidFill>
              </a:rPr>
              <a:t>Ing., </a:t>
            </a:r>
            <a:r>
              <a:rPr lang="sr-Latn-ME" sz="2900" b="1" dirty="0" smtClean="0">
                <a:solidFill>
                  <a:schemeClr val="accent4">
                    <a:lumMod val="50000"/>
                  </a:schemeClr>
                </a:solidFill>
              </a:rPr>
              <a:t>PROINTEGRIS</a:t>
            </a:r>
            <a:r>
              <a:rPr lang="sr-Latn-ME" sz="2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ME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r-Latn-ME" sz="3200" b="1" dirty="0" smtClean="0">
                <a:solidFill>
                  <a:schemeClr val="accent4">
                    <a:lumMod val="50000"/>
                  </a:schemeClr>
                </a:solidFill>
              </a:rPr>
              <a:t>IGOR TODOROVIĆ, </a:t>
            </a:r>
            <a:r>
              <a:rPr lang="sr-Latn-ME" sz="2600" b="1" dirty="0">
                <a:solidFill>
                  <a:schemeClr val="accent4">
                    <a:lumMod val="50000"/>
                  </a:schemeClr>
                </a:solidFill>
              </a:rPr>
              <a:t>Dipl. El. </a:t>
            </a:r>
            <a:r>
              <a:rPr lang="sr-Latn-ME" sz="2600" b="1" dirty="0" smtClean="0">
                <a:solidFill>
                  <a:schemeClr val="accent4">
                    <a:lumMod val="50000"/>
                  </a:schemeClr>
                </a:solidFill>
              </a:rPr>
              <a:t>Ing., </a:t>
            </a:r>
            <a:r>
              <a:rPr lang="sr-Latn-ME" sz="2900" b="1" dirty="0" smtClean="0">
                <a:solidFill>
                  <a:schemeClr val="accent4">
                    <a:lumMod val="50000"/>
                  </a:schemeClr>
                </a:solidFill>
              </a:rPr>
              <a:t>EPCG</a:t>
            </a:r>
            <a:r>
              <a:rPr lang="sr-Latn-ME" sz="11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ME" sz="11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sr-Latn-ME" sz="9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sr-Latn-ME" sz="11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sr-Latn-ME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" y="2809151"/>
            <a:ext cx="12192002" cy="0"/>
          </a:xfrm>
          <a:prstGeom prst="line">
            <a:avLst/>
          </a:prstGeom>
          <a:ln w="53975">
            <a:solidFill>
              <a:srgbClr val="6181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107539"/>
            <a:ext cx="1465040" cy="6688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36276" y="91309"/>
            <a:ext cx="311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IV SAVJETOVANJE CG KO CIGRE</a:t>
            </a:r>
            <a:br>
              <a:rPr lang="sr-Latn-M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sr-Latn-M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94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652"/>
            <a:ext cx="10058400" cy="1450757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REKONSTRUKCIJA I MODERNIZACIJA HE PIVA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0454"/>
            <a:ext cx="10058400" cy="4433242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REKONSTRUKCIJA SISTEMA ELEKTRIČNIH ZAŠTITA AGREGATA I SISTEMA UPRAVLJANJA TRANSFORMATORSKIM POLJEM</a:t>
            </a:r>
            <a:endParaRPr lang="sr-Latn-ME" dirty="0">
              <a:solidFill>
                <a:schemeClr val="accent1">
                  <a:lumMod val="50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REKONSTRUKCIJA SISTEMA ELEKTRIČNIH ZAŠTITA I SISTEMA UPRAVLJANJA ZA DALEKOVODE I SABIRNICE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					</a:t>
            </a:r>
            <a:r>
              <a:rPr lang="sr-Latn-ME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ME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sr-Latn-ME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REKONSTRUKCIJA SISTEMA SPOSTVENE POTROŠNJE ZA NAPAJANJE POTROŠAČA NA NAPONU 220V DC I 230V, 50Hz UPS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							</a:t>
            </a:r>
            <a:b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sr-Latn-ME" sz="1800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REKONSTRUKCIJA SISTEMA UPRAVLJANJA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ULAZNIM ZATVARAČIMA CJEVOVODA</a:t>
            </a:r>
            <a:endParaRPr lang="sr-Latn-ME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652"/>
            <a:ext cx="10058400" cy="1450757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GDJE JE IMPLEMENTIRAN IEC61850 NA HE PIVA?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454"/>
            <a:ext cx="10058401" cy="3027722"/>
          </a:xfrm>
        </p:spPr>
        <p:txBody>
          <a:bodyPr>
            <a:normAutofit/>
          </a:bodyPr>
          <a:lstStyle/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SISTEM ELEKTRIČNIH ZAŠTITA AGREGATA I SISTEM UPRAVLJANJA TRANSFORMATORSKIM POLJEM										</a:t>
            </a:r>
          </a:p>
          <a:p>
            <a:pPr marL="578358" lvl="1" indent="-285750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ELEKTRIČNE ZAŠTITE GENERATORA, BLOK TRANSFORMATORA I TRANSFORMATORA SOPSTVENE POTROŠNJE REALIZOVANE SU KROZ DVA NEZAVISNA SISTEMA ZAŠTITA SA UDVOJENIM ZAŠTITNIM FUNKCIJAMA U OKVIRU NUMERIČKIH ZAŠTITNIH UREĐAJA. </a:t>
            </a:r>
          </a:p>
          <a:p>
            <a:pPr marL="578358" lvl="1" indent="-285750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ZAHVAT MJERENJA JE PREKO BAKARNIH OŽIČENIH VEZA A KOMUNIKACIJA IZMEĐU ZAŠTITNIH UREĐAJA I NADREĐENOG SISTEMA UPRAVLJANJA JE IZVEDENA PO IEC61850 KOMUNIKACIONOM PROTOKOLU PREKO FIBEROPTIČKOG PRSTENA. </a:t>
            </a:r>
          </a:p>
          <a:p>
            <a:pPr marL="578358" lvl="1" indent="-285750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ZAŠTITNI UREĐAJI SU MEĐUSOBNO VEZANI U FIBEROPTIČKI PRSTEN PREKO POSEBNO RAZVIJENIH KOMUNIKACIONIH MODULA NA SAMIM ZAŠTITNIM UREĐAJIMA KOJI U PODRŽAVAJU IEC61850 KOMUNIKACIJU I MRP(</a:t>
            </a:r>
            <a:r>
              <a:rPr lang="hr-HR" sz="1600" i="1" dirty="0" smtClean="0"/>
              <a:t>ENG. MEDIA REDUNDANCY PROTOCOL</a:t>
            </a:r>
            <a:r>
              <a:rPr lang="hr-HR" sz="1600" dirty="0" smtClean="0"/>
              <a:t>). </a:t>
            </a:r>
            <a:endParaRPr lang="sr-Latn-ME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652"/>
            <a:ext cx="10058400" cy="1450757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GDJE JE IMPLEMENTIRAN IEC61850 NA HE PIVA?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454"/>
            <a:ext cx="10058401" cy="4036252"/>
          </a:xfrm>
        </p:spPr>
        <p:txBody>
          <a:bodyPr>
            <a:normAutofit/>
          </a:bodyPr>
          <a:lstStyle/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SISTEM 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ELEKTRIČNIH ZAŠTITA I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SISTEM 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UPRAVLJANJA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DALEKOVODIMA 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SABIRNICAMA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						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DALEKOVODNE ZAŠTITE SU UDVOJENE I SA SCADA SISTEMOM KOMUNICIRAJU PUTEM IEC61850 KOMUNIKACIONOG PROTOKOLA.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SABIRNIČKA ZAŠTITA JE DECENTALIZOVANA SA DISTRIBUIRANIM BU MODULIMA SA KOJIMA KOMUNICIRA PO OPTIČKIM VLAKNIMA UPOTREBNOM „PROIZVOĐAČEVOG KOMUNIKACIONOG STANDARDA”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SLIČNO GENERATORSKIM ZAŠTITAMA I DALEKOVODNE ZAŠTITE IMAJU INTEGRISANE KOMUNIKACIJONE MODULE SA MRP FUNKCIONALNOŠĆU.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UPRAVLJAČKE JEDINICE POLJA SU VEZANE U ZASEBAN KOMUNIKACIONI PRSTEN. KOMUNICIRAJU SA SCADA SISTEMOM PUTEM IEC61850 BAZIRANE KOMUNIKACIJE. SVE KOMANDE SU SU IZVEDENE U SBO (SELECT BEFORE OPERATE) MANIRU.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UJP MEĐUSOBNO RAZMJENJUJU GOOSE PORUKE I DIO BLOKADA JE REALIZOVAN NA OSNOVU KOMUNIKACIJOM DOBIJENIH INFORMACIJA.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sr-Latn-ME" sz="1600" dirty="0" smtClean="0"/>
          </a:p>
          <a:p>
            <a:pPr marL="358775" indent="-358775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652"/>
            <a:ext cx="10058400" cy="1450757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GDJE JE IMPLEMENTIRAN IEC61850 NA HE PIVA?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454"/>
            <a:ext cx="10058401" cy="4036252"/>
          </a:xfrm>
        </p:spPr>
        <p:txBody>
          <a:bodyPr>
            <a:normAutofit/>
          </a:bodyPr>
          <a:lstStyle/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SISTEM SOPSTVENE POTROŠNJE ZA NAPAJANJE POTROŠAČA NA NAPONU 220VDC I 230V UPS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						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INDUSTRIJSKI KONTROLERI SA IEC61850 DRIVEROM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VEZA SA SCADA SISTEMOM PUTEM OPTIKE SA IEC61850 KOMUNIKACIJOM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r-HR" sz="1600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sr-Latn-ME" sz="1600" dirty="0" smtClean="0"/>
          </a:p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UPRAVLJANJE ULAZNIM ZATVARAČIMA CJEVOVODA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							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/>
              <a:t>INDUSTRIJSKI KONTROLERI </a:t>
            </a:r>
            <a:endParaRPr lang="hr-HR" sz="16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VEZA </a:t>
            </a:r>
            <a:r>
              <a:rPr lang="hr-HR" sz="1600" dirty="0"/>
              <a:t>SA SCADA SISTEMOM PUTEM </a:t>
            </a:r>
            <a:r>
              <a:rPr lang="hr-HR" sz="1600" dirty="0" smtClean="0"/>
              <a:t>OPTIKE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TRENUTNO U TOKU IMPELEMENTACIJA VEZE SA SCADA SISTEMOM</a:t>
            </a:r>
            <a:endParaRPr lang="hr-HR" sz="1600" dirty="0"/>
          </a:p>
          <a:p>
            <a:pPr marL="358775" indent="-358775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3652"/>
            <a:ext cx="10058400" cy="1450757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PROBLEMI U IMPLEMENTACIJI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454"/>
            <a:ext cx="10058401" cy="4568646"/>
          </a:xfrm>
        </p:spPr>
        <p:txBody>
          <a:bodyPr>
            <a:normAutofit/>
          </a:bodyPr>
          <a:lstStyle/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GENERATORSKE I DALEKOVODNE ZAŠTITE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U SLUČAJU POJAVE VEĆEG BROJA SIGNALA PROVLEM SA KORIŠĆENJEM IEC61850 STANDARDIZOVANIH KLASA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RJEŠENJE JE UPOTREBA IEC61850 </a:t>
            </a:r>
            <a:r>
              <a:rPr lang="hr-HR" sz="1600" dirty="0"/>
              <a:t> </a:t>
            </a:r>
            <a:r>
              <a:rPr lang="hr-HR" sz="1400" dirty="0" smtClean="0"/>
              <a:t>GENERISANIH LOGIČKIH ČVOROVA – GGIO (GENERIC INPUT/OUTPUT DATA) EXTENZIJA</a:t>
            </a:r>
            <a:endParaRPr lang="sr-Latn-ME" sz="1600" dirty="0" smtClean="0"/>
          </a:p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 UPRAVLJANJE DALEKOVODNIM I TRANSFORMATORSKIM VN POLJIMA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NIJESU UOČENI PROBLEMI</a:t>
            </a:r>
            <a:endParaRPr lang="hr-HR" sz="1600" dirty="0"/>
          </a:p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UPRAVLJANJE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POSTROJENJIMA SOPSTVENE POTROŠNJE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/>
              <a:t>NIJESU UOČENI </a:t>
            </a:r>
            <a:r>
              <a:rPr lang="hr-HR" sz="1600" dirty="0" smtClean="0"/>
              <a:t>PROBLEMI</a:t>
            </a:r>
          </a:p>
          <a:p>
            <a:pPr marL="268288" indent="-268288" algn="just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UPRAVLJANJE </a:t>
            </a:r>
            <a:r>
              <a:rPr lang="sr-Latn-ME" dirty="0" smtClean="0">
                <a:solidFill>
                  <a:schemeClr val="accent4">
                    <a:lumMod val="75000"/>
                  </a:schemeClr>
                </a:solidFill>
              </a:rPr>
              <a:t>ULAZNIM ZATVARAČIMA CJEVOVODA</a:t>
            </a:r>
            <a:r>
              <a:rPr lang="sr-Latn-ME" dirty="0">
                <a:solidFill>
                  <a:schemeClr val="accent4">
                    <a:lumMod val="75000"/>
                  </a:schemeClr>
                </a:solidFill>
              </a:rPr>
              <a:t>				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PROBLEM U IMPLEMENTACIJI IEC61850 VEZE SA SCADA SISTEMOM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RJEŠENJE JE PRELAZAK NA DRUGI KOMUNIKACIONI PROTOKOL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 dirty="0" smtClean="0"/>
              <a:t>CILJ JE U TOKU DRUGE FAZE REKONSTRUKCIJE SISTEM POVETAZTI SA NEKIM OD „OTVORENIH” KOMUNIKACIONIH STANDARDA</a:t>
            </a:r>
            <a:endParaRPr lang="hr-HR" sz="1600" dirty="0"/>
          </a:p>
          <a:p>
            <a:pPr marL="201168" lvl="1" indent="0" algn="just">
              <a:buNone/>
            </a:pPr>
            <a:endParaRPr lang="hr-HR" sz="1600" dirty="0" smtClean="0"/>
          </a:p>
          <a:p>
            <a:pPr marL="201168" lvl="1" indent="0" algn="just">
              <a:buNone/>
            </a:pPr>
            <a:endParaRPr lang="hr-HR" sz="16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hr-HR" sz="1600" dirty="0"/>
          </a:p>
          <a:p>
            <a:pPr marL="358775" indent="-358775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9" y="5907505"/>
            <a:ext cx="10113645" cy="275912"/>
          </a:xfrm>
        </p:spPr>
        <p:txBody>
          <a:bodyPr/>
          <a:lstStyle/>
          <a:p>
            <a:r>
              <a:rPr lang="sr-Latn-ME" dirty="0" smtClean="0"/>
              <a:t>PITANJA ZA DISKUSIJU</a:t>
            </a:r>
            <a:endParaRPr lang="sr-Latn-M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2209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400" dirty="0" smtClean="0"/>
              <a:t>ZAHVALJUJEM NA PAŽNJI!</a:t>
            </a:r>
            <a:endParaRPr lang="sr-Latn-ME" sz="4400" dirty="0"/>
          </a:p>
        </p:txBody>
      </p:sp>
    </p:spTree>
    <p:extLst>
      <p:ext uri="{BB962C8B-B14F-4D97-AF65-F5344CB8AC3E}">
        <p14:creationId xmlns:p14="http://schemas.microsoft.com/office/powerpoint/2010/main" val="37149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TRADICIONALNI SISTEM UPRAVLJANJA I ZAŠTITA U HIDROELEKTRANAMA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8802"/>
            <a:ext cx="10058400" cy="2876737"/>
          </a:xfrm>
        </p:spPr>
        <p:txBody>
          <a:bodyPr>
            <a:normAutofit/>
          </a:bodyPr>
          <a:lstStyle/>
          <a:p>
            <a:pPr marL="531813" indent="-90488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CENTRALIZOVANA RELEJNA AUTOMATIKA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1813" indent="-90488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VELIKA KOLIČINA KABLOVA I KOMPLEKSAN SISTEM OŽIČENJA</a:t>
            </a:r>
          </a:p>
          <a:p>
            <a:pPr marL="531813" indent="-90488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NEFLEKSIBILNOST SISTEMA KADA JE RIJEČ O PROMJENAMA I UNAPREĐENJIMA</a:t>
            </a:r>
          </a:p>
          <a:p>
            <a:pPr marL="531813" indent="-90488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POUZDANOST SISTEMA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r-Latn-ME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SAVREMENI SISTEMI UPRAVLJANJA I ZAŠTITA U HIDROELEKTRANAMA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8802"/>
            <a:ext cx="10058400" cy="4206558"/>
          </a:xfrm>
        </p:spPr>
        <p:txBody>
          <a:bodyPr>
            <a:normAutofit/>
          </a:bodyPr>
          <a:lstStyle/>
          <a:p>
            <a:pPr marL="441325" indent="0">
              <a:buNone/>
            </a:pPr>
            <a:r>
              <a:rPr lang="sr-Latn-ME" b="1" dirty="0" smtClean="0">
                <a:solidFill>
                  <a:schemeClr val="accent4">
                    <a:lumMod val="50000"/>
                  </a:schemeClr>
                </a:solidFill>
              </a:rPr>
              <a:t>MIKROPROCESORSKI BAZIRANI SISTEMI UPRAVLJANJA I ZAŠTITA</a:t>
            </a:r>
          </a:p>
          <a:p>
            <a:pPr marL="441325" indent="0">
              <a:buNone/>
            </a:pPr>
            <a:endParaRPr lang="sr-Latn-M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KOMPLEKSNIJA AUTOMATIKA NA JEDNOSTAVNIJI NAČIN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DECENTRALIZACIJA AUTOMATIKE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POVEĆANA FLEKSIBILNOST SISTEMA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SMANJENJE OŽIČENJA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BOLJI UVID U STANJE OPREME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LAKŠA INTEGRACIJA U NADREĐENE SISTEME UPRAVLJANJA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r-Latn-ME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rgbClr val="FFFFFF"/>
                </a:solidFill>
              </a:rPr>
              <a:t>IV SAVJETOVANJE CG KO </a:t>
            </a:r>
            <a:r>
              <a:rPr lang="sr-Latn-ME" sz="1600" dirty="0" smtClean="0">
                <a:solidFill>
                  <a:srgbClr val="FFFFFF"/>
                </a:solidFill>
              </a:rPr>
              <a:t>CIGRE - </a:t>
            </a:r>
            <a:r>
              <a:rPr lang="sr-Latn-ME" sz="1400" dirty="0" smtClean="0">
                <a:solidFill>
                  <a:srgbClr val="FFFFFF"/>
                </a:solidFill>
              </a:rPr>
              <a:t>Institut </a:t>
            </a:r>
            <a:r>
              <a:rPr lang="sr-Latn-ME" sz="1400" dirty="0">
                <a:solidFill>
                  <a:srgbClr val="FFFFFF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PRIMJER JEDNE OD MOGUĆIH TOPOLOGIJA SISTEMA 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rgbClr val="FFFFFF"/>
                </a:solidFill>
              </a:rPr>
              <a:t>IV SAVJETOVANJE CG KO </a:t>
            </a:r>
            <a:r>
              <a:rPr lang="sr-Latn-ME" sz="1600" dirty="0" smtClean="0">
                <a:solidFill>
                  <a:srgbClr val="FFFFFF"/>
                </a:solidFill>
              </a:rPr>
              <a:t>CIGRE - </a:t>
            </a:r>
            <a:r>
              <a:rPr lang="sr-Latn-ME" sz="1400" dirty="0" smtClean="0">
                <a:solidFill>
                  <a:srgbClr val="FFFFFF"/>
                </a:solidFill>
              </a:rPr>
              <a:t>Institut </a:t>
            </a:r>
            <a:r>
              <a:rPr lang="sr-Latn-ME" sz="1400" dirty="0">
                <a:solidFill>
                  <a:srgbClr val="FFFFFF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98" y="1969504"/>
            <a:ext cx="8473004" cy="39467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PROBLEMI INTEGRACIJE SISTEMA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rgbClr val="FFFFFF"/>
                </a:solidFill>
              </a:rPr>
              <a:t>IV SAVJETOVANJE CG KO </a:t>
            </a:r>
            <a:r>
              <a:rPr lang="sr-Latn-ME" sz="1600" dirty="0" smtClean="0">
                <a:solidFill>
                  <a:srgbClr val="FFFFFF"/>
                </a:solidFill>
              </a:rPr>
              <a:t>CIGRE - </a:t>
            </a:r>
            <a:r>
              <a:rPr lang="sr-Latn-ME" sz="1400" dirty="0" smtClean="0">
                <a:solidFill>
                  <a:srgbClr val="FFFFFF"/>
                </a:solidFill>
              </a:rPr>
              <a:t>Institut </a:t>
            </a:r>
            <a:r>
              <a:rPr lang="sr-Latn-ME" sz="1400" dirty="0">
                <a:solidFill>
                  <a:srgbClr val="FFFFFF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7280" y="2088802"/>
            <a:ext cx="10058400" cy="4206558"/>
          </a:xfrm>
        </p:spPr>
        <p:txBody>
          <a:bodyPr>
            <a:normAutofit/>
          </a:bodyPr>
          <a:lstStyle/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SPECIFIČNOSTI TEHNIČKIH RJEŠENJA POJEDINIH PROIZVOĐAČA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PROBLEMI INTEGRACIJE OPREME RAZLIČITIH PROIZVOĐAČA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PROBLEMI INTEGRACIJE OPREME ISTOG PROIZVOĐAČA </a:t>
            </a:r>
          </a:p>
          <a:p>
            <a:pPr marL="806450" indent="-365125"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KONVERZIJE KOMUNIKACIONIH PROTOKOLA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r-Latn-ME" sz="1800" dirty="0"/>
          </a:p>
        </p:txBody>
      </p:sp>
    </p:spTree>
    <p:extLst>
      <p:ext uri="{BB962C8B-B14F-4D97-AF65-F5344CB8AC3E}">
        <p14:creationId xmlns:p14="http://schemas.microsoft.com/office/powerpoint/2010/main" val="31364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UOPŠTENO O</a:t>
            </a:r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IEC61850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30" y="1939040"/>
            <a:ext cx="10202092" cy="4153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IEC61850 JE STANDARD PREVASHODNO RAZVIJAN ZA POTREBE POSTROJENJA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JEDAN OD </a:t>
            </a: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CILJEVA JE DA SE OBEZBIJEDI INTEROPERABILNOST IZMEĐU OPREME RAZLIČITIH PROIZVOĐAČA I STANDARDIZUJU POSTROJENJA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IRTUELIZACIJA REALNIH  FUNKCIJA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ETHERNET BAZIRANA KOMUNIKACIJA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r>
              <a:rPr lang="sr-Latn-ME" sz="2400" b="1" dirty="0" smtClean="0">
                <a:solidFill>
                  <a:schemeClr val="accent4">
                    <a:lumMod val="75000"/>
                  </a:schemeClr>
                </a:solidFill>
              </a:rPr>
              <a:t>MODELI U OKVIRU IEC61850 KOMUNIKACIONOG STANDARDA</a:t>
            </a:r>
            <a:endParaRPr lang="sr-Latn-ME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INFORMACIONI MODEL (DATA MODEL)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KOMUNIKACIONI MODEL </a:t>
            </a:r>
            <a:endParaRPr lang="sr-Latn-M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ME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sr-Latn-ME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sr-Latn-ME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0" y="1707216"/>
            <a:ext cx="3251489" cy="4134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1843334"/>
            <a:ext cx="5196289" cy="3998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455" y="5724723"/>
            <a:ext cx="36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 smtClean="0">
                <a:solidFill>
                  <a:schemeClr val="accent4">
                    <a:lumMod val="50000"/>
                  </a:schemeClr>
                </a:solidFill>
              </a:rPr>
              <a:t>INFORMACIONI MODEL</a:t>
            </a:r>
            <a:endParaRPr lang="sr-Latn-M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959" y="5724723"/>
            <a:ext cx="36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 smtClean="0">
                <a:solidFill>
                  <a:schemeClr val="accent4">
                    <a:lumMod val="50000"/>
                  </a:schemeClr>
                </a:solidFill>
              </a:rPr>
              <a:t>KOMUNIKACIONI MODEL</a:t>
            </a:r>
            <a:endParaRPr lang="sr-Latn-M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5234" y="1168860"/>
            <a:ext cx="10058400" cy="9360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MODELOVANJE U OKVIRU IEC 61850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PROCESNA SABIRNICA (Process bus)</a:t>
            </a:r>
            <a:endParaRPr lang="sr-Latn-ME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9" y="1737359"/>
            <a:ext cx="10892219" cy="45818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8335" y="1783524"/>
            <a:ext cx="45719" cy="4439666"/>
          </a:xfrm>
          <a:prstGeom prst="rect">
            <a:avLst/>
          </a:prstGeom>
          <a:solidFill>
            <a:srgbClr val="9D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637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581" y="2743200"/>
            <a:ext cx="10477500" cy="805150"/>
          </a:xfrm>
        </p:spPr>
        <p:txBody>
          <a:bodyPr>
            <a:normAutofit/>
          </a:bodyPr>
          <a:lstStyle/>
          <a:p>
            <a:pPr algn="ctr"/>
            <a:r>
              <a:rPr lang="sr-Latn-ME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IMPLEMENTACIJA IEC61850 NA HE PIVA</a:t>
            </a:r>
            <a:endParaRPr lang="sr-Latn-ME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" y="54459"/>
            <a:ext cx="1299264" cy="5931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4910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</a:rPr>
              <a:t>IV SAVJETOVANJE CG KO </a:t>
            </a:r>
            <a:r>
              <a:rPr lang="sr-Latn-ME" sz="1600" dirty="0" smtClean="0">
                <a:solidFill>
                  <a:schemeClr val="bg1"/>
                </a:solidFill>
              </a:rPr>
              <a:t>CIGRE - </a:t>
            </a:r>
            <a:r>
              <a:rPr lang="sr-Latn-ME" sz="1400" dirty="0" smtClean="0">
                <a:solidFill>
                  <a:schemeClr val="bg1"/>
                </a:solidFill>
              </a:rPr>
              <a:t>Institut </a:t>
            </a:r>
            <a:r>
              <a:rPr lang="sr-Latn-ME" sz="1400" dirty="0">
                <a:solidFill>
                  <a:schemeClr val="bg1"/>
                </a:solidFill>
              </a:rPr>
              <a:t>“Dr Simo Milošević” Igalo, 11 - 14.05.2015</a:t>
            </a:r>
            <a:r>
              <a:rPr lang="sr-Latn-ME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2295" y="6295360"/>
            <a:ext cx="882572" cy="562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3" y="111725"/>
            <a:ext cx="1519778" cy="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8">
      <a:dk1>
        <a:srgbClr val="000000"/>
      </a:dk1>
      <a:lt1>
        <a:srgbClr val="FFFFFF"/>
      </a:lt1>
      <a:dk2>
        <a:srgbClr val="46464A"/>
      </a:dk2>
      <a:lt2>
        <a:srgbClr val="F2F2F2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3312</TotalTime>
  <Words>529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IEC61850 KOMUNIKACIONI STANDARD U HIDROELEKTRANAMA – IMPLEMENTACIJA IEC61850 U HE PIVA</vt:lpstr>
      <vt:lpstr>TRADICIONALNI SISTEM UPRAVLJANJA I ZAŠTITA U HIDROELEKTRANAMA</vt:lpstr>
      <vt:lpstr>SAVREMENI SISTEMI UPRAVLJANJA I ZAŠTITA U HIDROELEKTRANAMA</vt:lpstr>
      <vt:lpstr>PRIMJER JEDNE OD MOGUĆIH TOPOLOGIJA SISTEMA </vt:lpstr>
      <vt:lpstr>PROBLEMI INTEGRACIJE SISTEMA</vt:lpstr>
      <vt:lpstr>UOPŠTENO O IEC61850</vt:lpstr>
      <vt:lpstr>PowerPoint Presentation</vt:lpstr>
      <vt:lpstr>PROCESNA SABIRNICA (Process bus)</vt:lpstr>
      <vt:lpstr>IMPLEMENTACIJA IEC61850 NA HE PIVA</vt:lpstr>
      <vt:lpstr>REKONSTRUKCIJA I MODERNIZACIJA HE PIVA</vt:lpstr>
      <vt:lpstr>GDJE JE IMPLEMENTIRAN IEC61850 NA HE PIVA?</vt:lpstr>
      <vt:lpstr>GDJE JE IMPLEMENTIRAN IEC61850 NA HE PIVA?</vt:lpstr>
      <vt:lpstr>GDJE JE IMPLEMENTIRAN IEC61850 NA HE PIVA?</vt:lpstr>
      <vt:lpstr>PROBLEMI U IMPLEMENTACIJI</vt:lpstr>
      <vt:lpstr>PITANJA ZA DISKUSIJU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GLAVNI PROJEKAT SISTEMA INSTALACIJA SLABE  STRUJE UP Br.67, ZONA „B” DUP „PRVI MAJ” U PODGORICI</dc:title>
  <dc:creator>Gojko Blagojevic</dc:creator>
  <cp:lastModifiedBy>EPCG</cp:lastModifiedBy>
  <cp:revision>93</cp:revision>
  <dcterms:created xsi:type="dcterms:W3CDTF">2015-02-17T06:22:44Z</dcterms:created>
  <dcterms:modified xsi:type="dcterms:W3CDTF">2015-05-14T06:57:24Z</dcterms:modified>
</cp:coreProperties>
</file>